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34C3C1-7D75-4B34-84EF-22A75833921E}">
  <a:tblStyle styleId="{9734C3C1-7D75-4B34-84EF-22A7583392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F4376DF-298B-4B1F-96C3-6CD5AE1D416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98adb707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98adb707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71a261e7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71a261e7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10ec31f3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10ec31f3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0ec31f35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10ec31f35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94c43962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94c43962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971a261e7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971a261e7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98adb7074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98adb7074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71a261e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971a261e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10bb2be8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10bb2be8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990617b5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990617b5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 </a:t>
            </a:r>
            <a:r>
              <a:rPr lang="en"/>
              <a:t>pricing</a:t>
            </a:r>
            <a:r>
              <a:rPr lang="en"/>
              <a:t> categories we are examining in the query is the Low sales region and the High sales region</a:t>
            </a:r>
            <a:endParaRPr/>
          </a:p>
          <a:p>
            <a:pPr indent="0" lvl="0" marL="0" rtl="0" algn="l">
              <a:spcBef>
                <a:spcPts val="0"/>
              </a:spcBef>
              <a:spcAft>
                <a:spcPts val="0"/>
              </a:spcAft>
              <a:buNone/>
            </a:pPr>
            <a:r>
              <a:rPr lang="en"/>
              <a:t>The low sales region are:</a:t>
            </a:r>
            <a:endParaRPr/>
          </a:p>
          <a:p>
            <a:pPr indent="-317500" lvl="0" marL="457200" rtl="0" algn="l">
              <a:spcBef>
                <a:spcPts val="0"/>
              </a:spcBef>
              <a:spcAft>
                <a:spcPts val="0"/>
              </a:spcAft>
              <a:buSzPts val="1400"/>
              <a:buAutoNum type="arabicParenR"/>
            </a:pPr>
            <a:r>
              <a:rPr lang="en"/>
              <a:t>Mexico</a:t>
            </a:r>
            <a:endParaRPr/>
          </a:p>
          <a:p>
            <a:pPr indent="-317500" lvl="0" marL="457200" rtl="0" algn="l">
              <a:spcBef>
                <a:spcPts val="0"/>
              </a:spcBef>
              <a:spcAft>
                <a:spcPts val="0"/>
              </a:spcAft>
              <a:buSzPts val="1400"/>
              <a:buAutoNum type="arabicParenR"/>
            </a:pPr>
            <a:r>
              <a:rPr lang="en"/>
              <a:t>Finland</a:t>
            </a:r>
            <a:endParaRPr/>
          </a:p>
          <a:p>
            <a:pPr indent="-317500" lvl="0" marL="457200" rtl="0" algn="l">
              <a:spcBef>
                <a:spcPts val="0"/>
              </a:spcBef>
              <a:spcAft>
                <a:spcPts val="0"/>
              </a:spcAft>
              <a:buSzPts val="1400"/>
              <a:buAutoNum type="arabicParenR"/>
            </a:pPr>
            <a:r>
              <a:rPr lang="en"/>
              <a:t>Spain </a:t>
            </a:r>
            <a:endParaRPr/>
          </a:p>
          <a:p>
            <a:pPr indent="-317500" lvl="0" marL="457200" rtl="0" algn="l">
              <a:spcBef>
                <a:spcPts val="0"/>
              </a:spcBef>
              <a:spcAft>
                <a:spcPts val="0"/>
              </a:spcAft>
              <a:buSzPts val="1400"/>
              <a:buAutoNum type="arabicParenR"/>
            </a:pPr>
            <a:r>
              <a:rPr lang="en"/>
              <a:t>Italy</a:t>
            </a:r>
            <a:endParaRPr/>
          </a:p>
          <a:p>
            <a:pPr indent="-317500" lvl="0" marL="457200" rtl="0" algn="l">
              <a:spcBef>
                <a:spcPts val="0"/>
              </a:spcBef>
              <a:spcAft>
                <a:spcPts val="0"/>
              </a:spcAft>
              <a:buSzPts val="1400"/>
              <a:buAutoNum type="arabicParenR"/>
            </a:pPr>
            <a:r>
              <a:rPr lang="en"/>
              <a:t>Portugal</a:t>
            </a:r>
            <a:endParaRPr/>
          </a:p>
          <a:p>
            <a:pPr indent="-317500" lvl="0" marL="457200" rtl="0" algn="l">
              <a:spcBef>
                <a:spcPts val="0"/>
              </a:spcBef>
              <a:spcAft>
                <a:spcPts val="0"/>
              </a:spcAft>
              <a:buSzPts val="1400"/>
              <a:buAutoNum type="arabicParenR"/>
            </a:pPr>
            <a:r>
              <a:rPr lang="en"/>
              <a:t>Argentina</a:t>
            </a:r>
            <a:endParaRPr/>
          </a:p>
          <a:p>
            <a:pPr indent="-317500" lvl="0" marL="457200" rtl="0" algn="l">
              <a:spcBef>
                <a:spcPts val="0"/>
              </a:spcBef>
              <a:spcAft>
                <a:spcPts val="0"/>
              </a:spcAft>
              <a:buSzPts val="1400"/>
              <a:buAutoNum type="arabicParenR"/>
            </a:pPr>
            <a:r>
              <a:rPr lang="en"/>
              <a:t>Norway </a:t>
            </a:r>
            <a:endParaRPr/>
          </a:p>
          <a:p>
            <a:pPr indent="-317500" lvl="0" marL="457200" rtl="0" algn="l">
              <a:spcBef>
                <a:spcPts val="0"/>
              </a:spcBef>
              <a:spcAft>
                <a:spcPts val="0"/>
              </a:spcAft>
              <a:buSzPts val="1400"/>
              <a:buAutoNum type="arabicParenR"/>
            </a:pPr>
            <a:r>
              <a:rPr lang="en"/>
              <a:t>Finland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High sales region are:</a:t>
            </a:r>
            <a:endParaRPr/>
          </a:p>
          <a:p>
            <a:pPr indent="-317500" lvl="0" marL="457200" rtl="0" algn="l">
              <a:spcBef>
                <a:spcPts val="0"/>
              </a:spcBef>
              <a:spcAft>
                <a:spcPts val="0"/>
              </a:spcAft>
              <a:buSzPts val="1400"/>
              <a:buAutoNum type="arabicParenR"/>
            </a:pPr>
            <a:r>
              <a:rPr lang="en"/>
              <a:t>USA</a:t>
            </a:r>
            <a:endParaRPr/>
          </a:p>
          <a:p>
            <a:pPr indent="-317500" lvl="0" marL="457200" rtl="0" algn="l">
              <a:spcBef>
                <a:spcPts val="0"/>
              </a:spcBef>
              <a:spcAft>
                <a:spcPts val="0"/>
              </a:spcAft>
              <a:buSzPts val="1400"/>
              <a:buAutoNum type="arabicParenR"/>
            </a:pPr>
            <a:r>
              <a:rPr lang="en"/>
              <a:t>Germany</a:t>
            </a:r>
            <a:endParaRPr/>
          </a:p>
          <a:p>
            <a:pPr indent="-317500" lvl="0" marL="457200" rtl="0" algn="l">
              <a:spcBef>
                <a:spcPts val="0"/>
              </a:spcBef>
              <a:spcAft>
                <a:spcPts val="0"/>
              </a:spcAft>
              <a:buSzPts val="1400"/>
              <a:buAutoNum type="arabicParenR"/>
            </a:pPr>
            <a:r>
              <a:rPr lang="en"/>
              <a:t>Austria</a:t>
            </a:r>
            <a:endParaRPr/>
          </a:p>
          <a:p>
            <a:pPr indent="-317500" lvl="0" marL="457200" rtl="0" algn="l">
              <a:spcBef>
                <a:spcPts val="0"/>
              </a:spcBef>
              <a:spcAft>
                <a:spcPts val="0"/>
              </a:spcAft>
              <a:buSzPts val="1400"/>
              <a:buAutoNum type="arabicParenR"/>
            </a:pPr>
            <a:r>
              <a:rPr lang="en"/>
              <a:t>Brazil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first glance you will notice there is positive relationship between discounts and sales in the high sales region as an </a:t>
            </a:r>
            <a:r>
              <a:rPr lang="en"/>
              <a:t>increase</a:t>
            </a:r>
            <a:r>
              <a:rPr lang="en"/>
              <a:t> in discount lead to and increase in sales and as discount rate falls it also reduces the sales in the low sales region, there was a slight dip in discount rate in Austria and that affected the volume of sales.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0fa30701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0fa30701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0ec31f3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0ec31f3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11091e439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11091e439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990617b54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990617b54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fa30701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fa30701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0fa30701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0fa30701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98adb707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98adb707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98adb7074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98adb7074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8" name="Google Shape;68;p13"/>
          <p:cNvSpPr txBox="1"/>
          <p:nvPr>
            <p:ph type="title"/>
          </p:nvPr>
        </p:nvSpPr>
        <p:spPr>
          <a:xfrm>
            <a:off x="150" y="488250"/>
            <a:ext cx="9144000" cy="43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9E9E9E"/>
                </a:solidFill>
              </a:rPr>
              <a:t>NORTHWIND WHOLESALE DISTRIBUTORS</a:t>
            </a:r>
            <a:r>
              <a:rPr b="1" lang="en" sz="4800">
                <a:solidFill>
                  <a:srgbClr val="9E9E9E"/>
                </a:solidFill>
              </a:rPr>
              <a:t> </a:t>
            </a:r>
            <a:endParaRPr b="1" sz="4800">
              <a:solidFill>
                <a:srgbClr val="9E9E9E"/>
              </a:solidFill>
            </a:endParaRPr>
          </a:p>
          <a:p>
            <a:pPr indent="0" lvl="0" marL="0" rtl="0" algn="ctr">
              <a:spcBef>
                <a:spcPts val="0"/>
              </a:spcBef>
              <a:spcAft>
                <a:spcPts val="0"/>
              </a:spcAft>
              <a:buNone/>
            </a:pPr>
            <a:r>
              <a:rPr b="1" lang="en" sz="3000">
                <a:solidFill>
                  <a:srgbClr val="9E9E9E"/>
                </a:solidFill>
              </a:rPr>
              <a:t>DATA ANALYSIS </a:t>
            </a:r>
            <a:endParaRPr b="1" sz="4800">
              <a:solidFill>
                <a:srgbClr val="9E9E9E"/>
              </a:solidFill>
            </a:endParaRPr>
          </a:p>
        </p:txBody>
      </p:sp>
      <p:sp>
        <p:nvSpPr>
          <p:cNvPr id="69" name="Google Shape;69;p13"/>
          <p:cNvSpPr txBox="1"/>
          <p:nvPr/>
        </p:nvSpPr>
        <p:spPr>
          <a:xfrm>
            <a:off x="3281750" y="3532350"/>
            <a:ext cx="29250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9E9E9E"/>
                </a:solidFill>
                <a:latin typeface="Roboto"/>
                <a:ea typeface="Roboto"/>
                <a:cs typeface="Roboto"/>
                <a:sym typeface="Roboto"/>
              </a:rPr>
              <a:t>Collaborators</a:t>
            </a:r>
            <a:endParaRPr b="1" sz="1500">
              <a:solidFill>
                <a:srgbClr val="9E9E9E"/>
              </a:solidFill>
              <a:latin typeface="Roboto"/>
              <a:ea typeface="Roboto"/>
              <a:cs typeface="Roboto"/>
              <a:sym typeface="Roboto"/>
            </a:endParaRPr>
          </a:p>
          <a:p>
            <a:pPr indent="0" lvl="0" marL="0" rtl="0" algn="ctr">
              <a:spcBef>
                <a:spcPts val="0"/>
              </a:spcBef>
              <a:spcAft>
                <a:spcPts val="0"/>
              </a:spcAft>
              <a:buNone/>
            </a:pPr>
            <a:r>
              <a:t/>
            </a:r>
            <a:endParaRPr b="1" sz="1500">
              <a:solidFill>
                <a:srgbClr val="9E9E9E"/>
              </a:solidFill>
              <a:latin typeface="Roboto"/>
              <a:ea typeface="Roboto"/>
              <a:cs typeface="Roboto"/>
              <a:sym typeface="Roboto"/>
            </a:endParaRPr>
          </a:p>
          <a:p>
            <a:pPr indent="0" lvl="0" marL="0" rtl="0" algn="ctr">
              <a:spcBef>
                <a:spcPts val="0"/>
              </a:spcBef>
              <a:spcAft>
                <a:spcPts val="0"/>
              </a:spcAft>
              <a:buNone/>
            </a:pPr>
            <a:r>
              <a:rPr lang="en" sz="1500">
                <a:solidFill>
                  <a:srgbClr val="9E9E9E"/>
                </a:solidFill>
                <a:latin typeface="Roboto"/>
                <a:ea typeface="Roboto"/>
                <a:cs typeface="Roboto"/>
                <a:sym typeface="Roboto"/>
              </a:rPr>
              <a:t>Zakria Saad</a:t>
            </a:r>
            <a:endParaRPr sz="1500">
              <a:solidFill>
                <a:srgbClr val="9E9E9E"/>
              </a:solidFill>
              <a:latin typeface="Roboto"/>
              <a:ea typeface="Roboto"/>
              <a:cs typeface="Roboto"/>
              <a:sym typeface="Roboto"/>
            </a:endParaRPr>
          </a:p>
          <a:p>
            <a:pPr indent="0" lvl="0" marL="0" rtl="0" algn="ctr">
              <a:spcBef>
                <a:spcPts val="0"/>
              </a:spcBef>
              <a:spcAft>
                <a:spcPts val="0"/>
              </a:spcAft>
              <a:buNone/>
            </a:pPr>
            <a:r>
              <a:rPr lang="en" sz="1500">
                <a:solidFill>
                  <a:srgbClr val="9E9E9E"/>
                </a:solidFill>
                <a:latin typeface="Roboto"/>
                <a:ea typeface="Roboto"/>
                <a:cs typeface="Roboto"/>
                <a:sym typeface="Roboto"/>
              </a:rPr>
              <a:t>Pruthvish Kumar J</a:t>
            </a:r>
            <a:endParaRPr sz="1500">
              <a:solidFill>
                <a:srgbClr val="9E9E9E"/>
              </a:solidFill>
              <a:latin typeface="Roboto"/>
              <a:ea typeface="Roboto"/>
              <a:cs typeface="Roboto"/>
              <a:sym typeface="Roboto"/>
            </a:endParaRPr>
          </a:p>
          <a:p>
            <a:pPr indent="0" lvl="0" marL="0" rtl="0" algn="ctr">
              <a:spcBef>
                <a:spcPts val="0"/>
              </a:spcBef>
              <a:spcAft>
                <a:spcPts val="0"/>
              </a:spcAft>
              <a:buNone/>
            </a:pPr>
            <a:r>
              <a:rPr lang="en" sz="1500">
                <a:solidFill>
                  <a:srgbClr val="9E9E9E"/>
                </a:solidFill>
                <a:latin typeface="Roboto"/>
                <a:ea typeface="Roboto"/>
                <a:cs typeface="Roboto"/>
                <a:sym typeface="Roboto"/>
              </a:rPr>
              <a:t>Tarik Suluc</a:t>
            </a:r>
            <a:endParaRPr sz="1500">
              <a:solidFill>
                <a:srgbClr val="9E9E9E"/>
              </a:solidFill>
              <a:latin typeface="Roboto"/>
              <a:ea typeface="Roboto"/>
              <a:cs typeface="Roboto"/>
              <a:sym typeface="Roboto"/>
            </a:endParaRPr>
          </a:p>
        </p:txBody>
      </p:sp>
      <p:pic>
        <p:nvPicPr>
          <p:cNvPr id="70" name="Google Shape;70;p13"/>
          <p:cNvPicPr preferRelativeResize="0"/>
          <p:nvPr/>
        </p:nvPicPr>
        <p:blipFill>
          <a:blip r:embed="rId4">
            <a:alphaModFix/>
          </a:blip>
          <a:stretch>
            <a:fillRect/>
          </a:stretch>
        </p:blipFill>
        <p:spPr>
          <a:xfrm>
            <a:off x="1374063" y="604775"/>
            <a:ext cx="6396174" cy="113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p:cNvPicPr preferRelativeResize="0"/>
          <p:nvPr/>
        </p:nvPicPr>
        <p:blipFill rotWithShape="1">
          <a:blip r:embed="rId3">
            <a:alphaModFix/>
          </a:blip>
          <a:srcRect b="0" l="22332" r="22332" t="0"/>
          <a:stretch/>
        </p:blipFill>
        <p:spPr>
          <a:xfrm>
            <a:off x="-9150" y="0"/>
            <a:ext cx="4594500" cy="5143505"/>
          </a:xfrm>
          <a:prstGeom prst="rect">
            <a:avLst/>
          </a:prstGeom>
          <a:noFill/>
          <a:ln>
            <a:noFill/>
          </a:ln>
        </p:spPr>
      </p:pic>
      <p:sp>
        <p:nvSpPr>
          <p:cNvPr id="134" name="Google Shape;134;p22"/>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Sales Insights</a:t>
            </a:r>
            <a:endParaRPr>
              <a:solidFill>
                <a:schemeClr val="lt1"/>
              </a:solidFill>
            </a:endParaRPr>
          </a:p>
        </p:txBody>
      </p:sp>
      <p:sp>
        <p:nvSpPr>
          <p:cNvPr id="135" name="Google Shape;135;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This portion of the presentation will explore the differing levels of sales across countries.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YEARLY SALES BY SHIPPING COUNTRIES</a:t>
            </a:r>
            <a:endParaRPr/>
          </a:p>
        </p:txBody>
      </p:sp>
      <p:pic>
        <p:nvPicPr>
          <p:cNvPr id="141" name="Google Shape;141;p23"/>
          <p:cNvPicPr preferRelativeResize="0"/>
          <p:nvPr/>
        </p:nvPicPr>
        <p:blipFill>
          <a:blip r:embed="rId3">
            <a:alphaModFix/>
          </a:blip>
          <a:stretch>
            <a:fillRect/>
          </a:stretch>
        </p:blipFill>
        <p:spPr>
          <a:xfrm>
            <a:off x="66400" y="805775"/>
            <a:ext cx="9011200" cy="40161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Order Amounts for Each Region</a:t>
            </a:r>
            <a:endParaRPr/>
          </a:p>
        </p:txBody>
      </p:sp>
      <p:graphicFrame>
        <p:nvGraphicFramePr>
          <p:cNvPr id="147" name="Google Shape;147;p24"/>
          <p:cNvGraphicFramePr/>
          <p:nvPr/>
        </p:nvGraphicFramePr>
        <p:xfrm>
          <a:off x="302150" y="848675"/>
          <a:ext cx="3000000" cy="3000000"/>
        </p:xfrm>
        <a:graphic>
          <a:graphicData uri="http://schemas.openxmlformats.org/drawingml/2006/table">
            <a:tbl>
              <a:tblPr>
                <a:noFill/>
                <a:tableStyleId>{FF4376DF-298B-4B1F-96C3-6CD5AE1D4164}</a:tableStyleId>
              </a:tblPr>
              <a:tblGrid>
                <a:gridCol w="1885950"/>
                <a:gridCol w="2266950"/>
              </a:tblGrid>
              <a:tr h="466725">
                <a:tc>
                  <a:txBody>
                    <a:bodyPr/>
                    <a:lstStyle/>
                    <a:p>
                      <a:pPr indent="0" lvl="0" marL="0" rtl="0" algn="ctr">
                        <a:spcBef>
                          <a:spcPts val="0"/>
                        </a:spcBef>
                        <a:spcAft>
                          <a:spcPts val="0"/>
                        </a:spcAft>
                        <a:buNone/>
                      </a:pPr>
                      <a:r>
                        <a:rPr b="1" lang="en" sz="1800">
                          <a:solidFill>
                            <a:srgbClr val="FFFFFF"/>
                          </a:solidFill>
                        </a:rPr>
                        <a:t>Regions​</a:t>
                      </a:r>
                      <a:endParaRPr b="1" sz="1800">
                        <a:solidFill>
                          <a:srgbClr val="FFFFFF"/>
                        </a:solidFill>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8EA9DB"/>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b="1" lang="en" sz="1800">
                          <a:solidFill>
                            <a:srgbClr val="FFFFFF"/>
                          </a:solidFill>
                        </a:rPr>
                        <a:t>Order Amounts​</a:t>
                      </a:r>
                      <a:endParaRPr b="1" sz="1800">
                        <a:solidFill>
                          <a:srgbClr val="FFFFFF"/>
                        </a:solidFill>
                      </a:endParaRPr>
                    </a:p>
                  </a:txBody>
                  <a:tcPr marT="91425" marB="91425" marR="91425" marL="91425">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8EA9DB"/>
                      </a:solidFill>
                      <a:prstDash val="solid"/>
                      <a:round/>
                      <a:headEnd len="sm" w="sm" type="none"/>
                      <a:tailEnd len="sm" w="sm" type="none"/>
                    </a:lnB>
                    <a:solidFill>
                      <a:srgbClr val="4285F4"/>
                    </a:solidFill>
                  </a:tcPr>
                </a:tc>
              </a:tr>
              <a:tr h="190500">
                <a:tc>
                  <a:txBody>
                    <a:bodyPr/>
                    <a:lstStyle/>
                    <a:p>
                      <a:pPr indent="0" lvl="0" marL="0" rtl="0" algn="ctr">
                        <a:spcBef>
                          <a:spcPts val="0"/>
                        </a:spcBef>
                        <a:spcAft>
                          <a:spcPts val="0"/>
                        </a:spcAft>
                        <a:buNone/>
                      </a:pPr>
                      <a:r>
                        <a:rPr lang="en"/>
                        <a:t>Eastern Europe​</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lang="en"/>
                        <a:t>7</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solidFill>
                      <a:srgbClr val="D9E1F2"/>
                    </a:solidFill>
                  </a:tcPr>
                </a:tc>
              </a:tr>
              <a:tr h="190500">
                <a:tc>
                  <a:txBody>
                    <a:bodyPr/>
                    <a:lstStyle/>
                    <a:p>
                      <a:pPr indent="0" lvl="0" marL="0" rtl="0" algn="ctr">
                        <a:spcBef>
                          <a:spcPts val="0"/>
                        </a:spcBef>
                        <a:spcAft>
                          <a:spcPts val="0"/>
                        </a:spcAft>
                        <a:buNone/>
                      </a:pPr>
                      <a:r>
                        <a:rPr lang="en"/>
                        <a:t>Central America​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tcPr>
                </a:tc>
                <a:tc>
                  <a:txBody>
                    <a:bodyPr/>
                    <a:lstStyle/>
                    <a:p>
                      <a:pPr indent="0" lvl="0" marL="0" rtl="0" algn="ctr">
                        <a:spcBef>
                          <a:spcPts val="0"/>
                        </a:spcBef>
                        <a:spcAft>
                          <a:spcPts val="0"/>
                        </a:spcAft>
                        <a:buNone/>
                      </a:pPr>
                      <a:r>
                        <a:rPr lang="en"/>
                        <a:t>28</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Scandinavia​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lang="en"/>
                        <a:t>28</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solidFill>
                      <a:srgbClr val="D9E1F2"/>
                    </a:solidFill>
                  </a:tcPr>
                </a:tc>
              </a:tr>
              <a:tr h="190500">
                <a:tc>
                  <a:txBody>
                    <a:bodyPr/>
                    <a:lstStyle/>
                    <a:p>
                      <a:pPr indent="0" lvl="0" marL="0" rtl="0" algn="ctr">
                        <a:spcBef>
                          <a:spcPts val="0"/>
                        </a:spcBef>
                        <a:spcAft>
                          <a:spcPts val="0"/>
                        </a:spcAft>
                        <a:buNone/>
                      </a:pPr>
                      <a:r>
                        <a:rPr lang="en"/>
                        <a:t>Southern Europe​</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tcPr>
                </a:tc>
                <a:tc>
                  <a:txBody>
                    <a:bodyPr/>
                    <a:lstStyle/>
                    <a:p>
                      <a:pPr indent="0" lvl="0" marL="0" rtl="0" algn="ctr">
                        <a:spcBef>
                          <a:spcPts val="0"/>
                        </a:spcBef>
                        <a:spcAft>
                          <a:spcPts val="0"/>
                        </a:spcAft>
                        <a:buNone/>
                      </a:pPr>
                      <a:r>
                        <a:rPr lang="en"/>
                        <a:t>55</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Northern Europe​</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lang="en"/>
                        <a:t>64</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solidFill>
                      <a:srgbClr val="D9E1F2"/>
                    </a:solidFill>
                  </a:tcPr>
                </a:tc>
              </a:tr>
              <a:tr h="190500">
                <a:tc>
                  <a:txBody>
                    <a:bodyPr/>
                    <a:lstStyle/>
                    <a:p>
                      <a:pPr indent="0" lvl="0" marL="0" rtl="0" algn="ctr">
                        <a:spcBef>
                          <a:spcPts val="0"/>
                        </a:spcBef>
                        <a:spcAft>
                          <a:spcPts val="0"/>
                        </a:spcAft>
                        <a:buNone/>
                      </a:pPr>
                      <a:r>
                        <a:rPr lang="en"/>
                        <a:t>British Isles​</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tcPr>
                </a:tc>
                <a:tc>
                  <a:txBody>
                    <a:bodyPr/>
                    <a:lstStyle/>
                    <a:p>
                      <a:pPr indent="0" lvl="0" marL="0" rtl="0" algn="ctr">
                        <a:spcBef>
                          <a:spcPts val="0"/>
                        </a:spcBef>
                        <a:spcAft>
                          <a:spcPts val="0"/>
                        </a:spcAft>
                        <a:buNone/>
                      </a:pPr>
                      <a:r>
                        <a:rPr lang="en"/>
                        <a:t>75</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South America​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lang="en"/>
                        <a:t>145</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solidFill>
                      <a:srgbClr val="D9E1F2"/>
                    </a:solidFill>
                  </a:tcPr>
                </a:tc>
              </a:tr>
              <a:tr h="190500">
                <a:tc>
                  <a:txBody>
                    <a:bodyPr/>
                    <a:lstStyle/>
                    <a:p>
                      <a:pPr indent="0" lvl="0" marL="0" rtl="0" algn="ctr">
                        <a:spcBef>
                          <a:spcPts val="0"/>
                        </a:spcBef>
                        <a:spcAft>
                          <a:spcPts val="0"/>
                        </a:spcAft>
                        <a:buNone/>
                      </a:pPr>
                      <a:r>
                        <a:rPr lang="en"/>
                        <a:t>North America​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tcPr>
                </a:tc>
                <a:tc>
                  <a:txBody>
                    <a:bodyPr/>
                    <a:lstStyle/>
                    <a:p>
                      <a:pPr indent="0" lvl="0" marL="0" rtl="0" algn="ctr">
                        <a:spcBef>
                          <a:spcPts val="0"/>
                        </a:spcBef>
                        <a:spcAft>
                          <a:spcPts val="0"/>
                        </a:spcAft>
                        <a:buNone/>
                      </a:pPr>
                      <a:r>
                        <a:rPr lang="en"/>
                        <a:t>152</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8EA9DB"/>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Western Europe​</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8EA9DB"/>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lang="en"/>
                        <a:t>276</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8EA9DB"/>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1F2"/>
                    </a:solidFill>
                  </a:tcPr>
                </a:tc>
              </a:tr>
            </a:tbl>
          </a:graphicData>
        </a:graphic>
      </p:graphicFrame>
      <p:pic>
        <p:nvPicPr>
          <p:cNvPr id="148" name="Google Shape;148;p24"/>
          <p:cNvPicPr preferRelativeResize="0"/>
          <p:nvPr/>
        </p:nvPicPr>
        <p:blipFill>
          <a:blip r:embed="rId3">
            <a:alphaModFix/>
          </a:blip>
          <a:stretch>
            <a:fillRect/>
          </a:stretch>
        </p:blipFill>
        <p:spPr>
          <a:xfrm>
            <a:off x="4572000" y="872938"/>
            <a:ext cx="4384150" cy="39498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Most Selling Category by Each Region</a:t>
            </a:r>
            <a:endParaRPr/>
          </a:p>
        </p:txBody>
      </p:sp>
      <p:graphicFrame>
        <p:nvGraphicFramePr>
          <p:cNvPr id="154" name="Google Shape;154;p25"/>
          <p:cNvGraphicFramePr/>
          <p:nvPr/>
        </p:nvGraphicFramePr>
        <p:xfrm>
          <a:off x="272200" y="886125"/>
          <a:ext cx="3000000" cy="3000000"/>
        </p:xfrm>
        <a:graphic>
          <a:graphicData uri="http://schemas.openxmlformats.org/drawingml/2006/table">
            <a:tbl>
              <a:tblPr>
                <a:noFill/>
                <a:tableStyleId>{FF4376DF-298B-4B1F-96C3-6CD5AE1D4164}</a:tableStyleId>
              </a:tblPr>
              <a:tblGrid>
                <a:gridCol w="1732250"/>
                <a:gridCol w="2859375"/>
              </a:tblGrid>
              <a:tr h="400050">
                <a:tc>
                  <a:txBody>
                    <a:bodyPr/>
                    <a:lstStyle/>
                    <a:p>
                      <a:pPr indent="0" lvl="0" marL="0" rtl="0" algn="ctr">
                        <a:spcBef>
                          <a:spcPts val="0"/>
                        </a:spcBef>
                        <a:spcAft>
                          <a:spcPts val="0"/>
                        </a:spcAft>
                        <a:buNone/>
                      </a:pPr>
                      <a:r>
                        <a:rPr b="1" lang="en" sz="1800">
                          <a:solidFill>
                            <a:srgbClr val="FFFFFF"/>
                          </a:solidFill>
                        </a:rPr>
                        <a:t>Regions​</a:t>
                      </a:r>
                      <a:endParaRPr b="1" sz="1800">
                        <a:solidFill>
                          <a:srgbClr val="FFFFFF"/>
                        </a:solidFill>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4472C4"/>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b="1" lang="en" sz="1800">
                          <a:solidFill>
                            <a:srgbClr val="FFFFFF"/>
                          </a:solidFill>
                        </a:rPr>
                        <a:t>Most Selling Category</a:t>
                      </a:r>
                      <a:endParaRPr b="1" sz="1800">
                        <a:solidFill>
                          <a:srgbClr val="FFFFFF"/>
                        </a:solidFill>
                      </a:endParaRPr>
                    </a:p>
                  </a:txBody>
                  <a:tcPr marT="91425" marB="91425" marR="91425" marL="91425">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472C4"/>
                      </a:solidFill>
                      <a:prstDash val="solid"/>
                      <a:round/>
                      <a:headEnd len="sm" w="sm" type="none"/>
                      <a:tailEnd len="sm" w="sm" type="none"/>
                    </a:lnB>
                    <a:solidFill>
                      <a:srgbClr val="4285F4"/>
                    </a:solidFill>
                  </a:tcPr>
                </a:tc>
              </a:tr>
              <a:tr h="190500">
                <a:tc>
                  <a:txBody>
                    <a:bodyPr/>
                    <a:lstStyle/>
                    <a:p>
                      <a:pPr indent="0" lvl="0" marL="0" rtl="0" algn="ctr">
                        <a:spcBef>
                          <a:spcPts val="0"/>
                        </a:spcBef>
                        <a:spcAft>
                          <a:spcPts val="0"/>
                        </a:spcAft>
                        <a:buNone/>
                      </a:pPr>
                      <a:r>
                        <a:rPr lang="en"/>
                        <a:t>Eastern Europe​</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c>
                  <a:txBody>
                    <a:bodyPr/>
                    <a:lstStyle/>
                    <a:p>
                      <a:pPr indent="0" lvl="0" marL="0" rtl="0" algn="ctr">
                        <a:spcBef>
                          <a:spcPts val="0"/>
                        </a:spcBef>
                        <a:spcAft>
                          <a:spcPts val="0"/>
                        </a:spcAft>
                        <a:buNone/>
                      </a:pPr>
                      <a:r>
                        <a:rPr lang="en"/>
                        <a:t>Beverages​</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Central America​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c>
                  <a:txBody>
                    <a:bodyPr/>
                    <a:lstStyle/>
                    <a:p>
                      <a:pPr indent="0" lvl="0" marL="0" rtl="0" algn="ctr">
                        <a:spcBef>
                          <a:spcPts val="0"/>
                        </a:spcBef>
                        <a:spcAft>
                          <a:spcPts val="0"/>
                        </a:spcAft>
                        <a:buNone/>
                      </a:pPr>
                      <a:r>
                        <a:rPr lang="en"/>
                        <a:t>Beverages​</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Scandinavia​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c>
                  <a:txBody>
                    <a:bodyPr/>
                    <a:lstStyle/>
                    <a:p>
                      <a:pPr indent="0" lvl="0" marL="0" rtl="0" algn="ctr">
                        <a:spcBef>
                          <a:spcPts val="0"/>
                        </a:spcBef>
                        <a:spcAft>
                          <a:spcPts val="0"/>
                        </a:spcAft>
                        <a:buNone/>
                      </a:pPr>
                      <a:r>
                        <a:rPr lang="en"/>
                        <a:t>Beverages​</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Southern Europe​</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c>
                  <a:txBody>
                    <a:bodyPr/>
                    <a:lstStyle/>
                    <a:p>
                      <a:pPr indent="0" lvl="0" marL="0" rtl="0" algn="ctr">
                        <a:spcBef>
                          <a:spcPts val="0"/>
                        </a:spcBef>
                        <a:spcAft>
                          <a:spcPts val="0"/>
                        </a:spcAft>
                        <a:buNone/>
                      </a:pPr>
                      <a:r>
                        <a:rPr lang="en"/>
                        <a:t>Confections​</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Northern Europe​</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c>
                  <a:txBody>
                    <a:bodyPr/>
                    <a:lstStyle/>
                    <a:p>
                      <a:pPr indent="0" lvl="0" marL="0" rtl="0" algn="ctr">
                        <a:spcBef>
                          <a:spcPts val="0"/>
                        </a:spcBef>
                        <a:spcAft>
                          <a:spcPts val="0"/>
                        </a:spcAft>
                        <a:buNone/>
                      </a:pPr>
                      <a:r>
                        <a:rPr lang="en"/>
                        <a:t>Beverages​</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British Isles​</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c>
                  <a:txBody>
                    <a:bodyPr/>
                    <a:lstStyle/>
                    <a:p>
                      <a:pPr indent="0" lvl="0" marL="0" rtl="0" algn="ctr">
                        <a:spcBef>
                          <a:spcPts val="0"/>
                        </a:spcBef>
                        <a:spcAft>
                          <a:spcPts val="0"/>
                        </a:spcAft>
                        <a:buNone/>
                      </a:pPr>
                      <a:r>
                        <a:rPr lang="en"/>
                        <a:t>Dairy Products​</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South America​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c>
                  <a:txBody>
                    <a:bodyPr/>
                    <a:lstStyle/>
                    <a:p>
                      <a:pPr indent="0" lvl="0" marL="0" rtl="0" algn="ctr">
                        <a:spcBef>
                          <a:spcPts val="0"/>
                        </a:spcBef>
                        <a:spcAft>
                          <a:spcPts val="0"/>
                        </a:spcAft>
                        <a:buNone/>
                      </a:pPr>
                      <a:r>
                        <a:rPr lang="en"/>
                        <a:t>Beverages​</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North America​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c>
                  <a:txBody>
                    <a:bodyPr/>
                    <a:lstStyle/>
                    <a:p>
                      <a:pPr indent="0" lvl="0" marL="0" rtl="0" algn="ctr">
                        <a:spcBef>
                          <a:spcPts val="0"/>
                        </a:spcBef>
                        <a:spcAft>
                          <a:spcPts val="0"/>
                        </a:spcAft>
                        <a:buNone/>
                      </a:pPr>
                      <a:r>
                        <a:rPr lang="en"/>
                        <a:t>Confections​</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Western Europe​</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Beverages​</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5" name="Google Shape;155;p25"/>
          <p:cNvSpPr txBox="1"/>
          <p:nvPr/>
        </p:nvSpPr>
        <p:spPr>
          <a:xfrm>
            <a:off x="5480975" y="2235713"/>
            <a:ext cx="3384000" cy="1291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latin typeface="Roboto"/>
                <a:ea typeface="Roboto"/>
                <a:cs typeface="Roboto"/>
                <a:sym typeface="Roboto"/>
              </a:rPr>
              <a:t>Using this data, we can prepare specialized ads for each region to increase the sales</a:t>
            </a:r>
            <a:endParaRPr>
              <a:latin typeface="Roboto"/>
              <a:ea typeface="Roboto"/>
              <a:cs typeface="Roboto"/>
              <a:sym typeface="Roboto"/>
            </a:endParaRPr>
          </a:p>
        </p:txBody>
      </p:sp>
      <p:sp>
        <p:nvSpPr>
          <p:cNvPr id="156" name="Google Shape;156;p25"/>
          <p:cNvSpPr/>
          <p:nvPr/>
        </p:nvSpPr>
        <p:spPr>
          <a:xfrm>
            <a:off x="5195900" y="2830050"/>
            <a:ext cx="84900" cy="8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 PRODUCTS BY ORDERS</a:t>
            </a:r>
            <a:endParaRPr/>
          </a:p>
        </p:txBody>
      </p:sp>
      <p:pic>
        <p:nvPicPr>
          <p:cNvPr id="162" name="Google Shape;162;p26"/>
          <p:cNvPicPr preferRelativeResize="0"/>
          <p:nvPr/>
        </p:nvPicPr>
        <p:blipFill>
          <a:blip r:embed="rId3">
            <a:alphaModFix/>
          </a:blip>
          <a:stretch>
            <a:fillRect/>
          </a:stretch>
        </p:blipFill>
        <p:spPr>
          <a:xfrm>
            <a:off x="0" y="1141525"/>
            <a:ext cx="9144000" cy="345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PRODUCTS BY SALES</a:t>
            </a:r>
            <a:endParaRPr/>
          </a:p>
        </p:txBody>
      </p:sp>
      <p:pic>
        <p:nvPicPr>
          <p:cNvPr id="168" name="Google Shape;168;p27"/>
          <p:cNvPicPr preferRelativeResize="0"/>
          <p:nvPr/>
        </p:nvPicPr>
        <p:blipFill>
          <a:blip r:embed="rId3">
            <a:alphaModFix/>
          </a:blip>
          <a:stretch>
            <a:fillRect/>
          </a:stretch>
        </p:blipFill>
        <p:spPr>
          <a:xfrm>
            <a:off x="0" y="1046600"/>
            <a:ext cx="9143999" cy="3533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8"/>
          <p:cNvPicPr preferRelativeResize="0"/>
          <p:nvPr/>
        </p:nvPicPr>
        <p:blipFill rotWithShape="1">
          <a:blip r:embed="rId3">
            <a:alphaModFix/>
          </a:blip>
          <a:srcRect b="0" l="16500" r="16507" t="0"/>
          <a:stretch/>
        </p:blipFill>
        <p:spPr>
          <a:xfrm>
            <a:off x="-9150" y="0"/>
            <a:ext cx="4594495" cy="5143503"/>
          </a:xfrm>
          <a:prstGeom prst="rect">
            <a:avLst/>
          </a:prstGeom>
          <a:noFill/>
          <a:ln>
            <a:noFill/>
          </a:ln>
        </p:spPr>
      </p:pic>
      <p:sp>
        <p:nvSpPr>
          <p:cNvPr id="174" name="Google Shape;174;p28"/>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Impact of Shipping Times and Discounts </a:t>
            </a:r>
            <a:endParaRPr>
              <a:solidFill>
                <a:schemeClr val="lt1"/>
              </a:solidFill>
            </a:endParaRPr>
          </a:p>
        </p:txBody>
      </p:sp>
      <p:sp>
        <p:nvSpPr>
          <p:cNvPr id="175" name="Google Shape;175;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This portion of the presentation will explore the impact that different shipping times and discounts offered had on sales.</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CATEGORIES W.R.T SHIPPING TIME</a:t>
            </a:r>
            <a:endParaRPr/>
          </a:p>
        </p:txBody>
      </p:sp>
      <p:sp>
        <p:nvSpPr>
          <p:cNvPr id="181" name="Google Shape;181;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29"/>
          <p:cNvPicPr preferRelativeResize="0"/>
          <p:nvPr/>
        </p:nvPicPr>
        <p:blipFill>
          <a:blip r:embed="rId3">
            <a:alphaModFix/>
          </a:blip>
          <a:stretch>
            <a:fillRect/>
          </a:stretch>
        </p:blipFill>
        <p:spPr>
          <a:xfrm>
            <a:off x="0" y="1731500"/>
            <a:ext cx="9144001" cy="3533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AVERAGE SHIPPING TIME AND TOTAL SALES  </a:t>
            </a:r>
            <a:endParaRPr/>
          </a:p>
        </p:txBody>
      </p:sp>
      <p:pic>
        <p:nvPicPr>
          <p:cNvPr id="188" name="Google Shape;188;p30"/>
          <p:cNvPicPr preferRelativeResize="0"/>
          <p:nvPr/>
        </p:nvPicPr>
        <p:blipFill>
          <a:blip r:embed="rId3">
            <a:alphaModFix/>
          </a:blip>
          <a:stretch>
            <a:fillRect/>
          </a:stretch>
        </p:blipFill>
        <p:spPr>
          <a:xfrm>
            <a:off x="1066513" y="771450"/>
            <a:ext cx="7010968" cy="4219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206650" y="1939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EFFECT OF DISCOUNTS ON SALES</a:t>
            </a:r>
            <a:endParaRPr/>
          </a:p>
        </p:txBody>
      </p:sp>
      <p:sp>
        <p:nvSpPr>
          <p:cNvPr id="194" name="Google Shape;194;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5" name="Google Shape;195;p31"/>
          <p:cNvPicPr preferRelativeResize="0"/>
          <p:nvPr/>
        </p:nvPicPr>
        <p:blipFill>
          <a:blip r:embed="rId3">
            <a:alphaModFix/>
          </a:blip>
          <a:stretch>
            <a:fillRect/>
          </a:stretch>
        </p:blipFill>
        <p:spPr>
          <a:xfrm>
            <a:off x="10950" y="1719753"/>
            <a:ext cx="9143999" cy="3423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6" name="Google Shape;76;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Introduction</a:t>
            </a:r>
            <a:endParaRPr>
              <a:solidFill>
                <a:srgbClr val="000000"/>
              </a:solidFill>
            </a:endParaRPr>
          </a:p>
          <a:p>
            <a:pPr indent="0" lvl="0" marL="0" rtl="0" algn="l">
              <a:spcBef>
                <a:spcPts val="1600"/>
              </a:spcBef>
              <a:spcAft>
                <a:spcPts val="0"/>
              </a:spcAft>
              <a:buNone/>
            </a:pPr>
            <a:r>
              <a:rPr lang="en">
                <a:solidFill>
                  <a:srgbClr val="000000"/>
                </a:solidFill>
              </a:rPr>
              <a:t>Data Description</a:t>
            </a:r>
            <a:endParaRPr>
              <a:solidFill>
                <a:srgbClr val="000000"/>
              </a:solidFill>
            </a:endParaRPr>
          </a:p>
          <a:p>
            <a:pPr indent="0" lvl="0" marL="0" rtl="0" algn="l">
              <a:spcBef>
                <a:spcPts val="1600"/>
              </a:spcBef>
              <a:spcAft>
                <a:spcPts val="0"/>
              </a:spcAft>
              <a:buNone/>
            </a:pPr>
            <a:r>
              <a:rPr lang="en">
                <a:solidFill>
                  <a:srgbClr val="000000"/>
                </a:solidFill>
              </a:rPr>
              <a:t>Tools</a:t>
            </a:r>
            <a:endParaRPr>
              <a:solidFill>
                <a:srgbClr val="000000"/>
              </a:solidFill>
            </a:endParaRPr>
          </a:p>
          <a:p>
            <a:pPr indent="0" lvl="0" marL="0" rtl="0" algn="l">
              <a:spcBef>
                <a:spcPts val="1600"/>
              </a:spcBef>
              <a:spcAft>
                <a:spcPts val="0"/>
              </a:spcAft>
              <a:buNone/>
            </a:pPr>
            <a:r>
              <a:rPr lang="en">
                <a:solidFill>
                  <a:srgbClr val="000000"/>
                </a:solidFill>
              </a:rPr>
              <a:t>Key insights</a:t>
            </a:r>
            <a:endParaRPr>
              <a:solidFill>
                <a:srgbClr val="000000"/>
              </a:solidFill>
            </a:endParaRPr>
          </a:p>
          <a:p>
            <a:pPr indent="0" lvl="0" marL="0" rtl="0" algn="l">
              <a:spcBef>
                <a:spcPts val="1600"/>
              </a:spcBef>
              <a:spcAft>
                <a:spcPts val="1600"/>
              </a:spcAft>
              <a:buNone/>
            </a:pPr>
            <a:r>
              <a:rPr lang="en">
                <a:solidFill>
                  <a:srgbClr val="000000"/>
                </a:solidFill>
              </a:rPr>
              <a:t>Conclusion</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201" name="Google Shape;201;p32"/>
          <p:cNvSpPr txBox="1"/>
          <p:nvPr/>
        </p:nvSpPr>
        <p:spPr>
          <a:xfrm>
            <a:off x="504875" y="1246425"/>
            <a:ext cx="7778400" cy="252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Roboto"/>
              <a:buChar char="●"/>
            </a:pPr>
            <a:r>
              <a:rPr lang="en" sz="1900">
                <a:latin typeface="Roboto"/>
                <a:ea typeface="Roboto"/>
                <a:cs typeface="Roboto"/>
                <a:sym typeface="Roboto"/>
              </a:rPr>
              <a:t>Northwind has seen an increase in sales from 2016 to 2018.</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The distribution of territories amongst employees is inefficient.</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Beverages are the highest-selling items in most regions.</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The highest number of orders are from Western Europe.</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Overall Discount is having no impact on sales.</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Shipping time has no impact on sales. </a:t>
            </a:r>
            <a:endParaRPr sz="1900">
              <a:latin typeface="Roboto"/>
              <a:ea typeface="Roboto"/>
              <a:cs typeface="Roboto"/>
              <a:sym typeface="Roboto"/>
            </a:endParaRPr>
          </a:p>
          <a:p>
            <a:pPr indent="0" lvl="0" marL="0" rtl="0" algn="l">
              <a:spcBef>
                <a:spcPts val="0"/>
              </a:spcBef>
              <a:spcAft>
                <a:spcPts val="0"/>
              </a:spcAft>
              <a:buNone/>
            </a:pPr>
            <a:r>
              <a:t/>
            </a:r>
            <a:endParaRPr sz="1900">
              <a:latin typeface="Roboto"/>
              <a:ea typeface="Roboto"/>
              <a:cs typeface="Roboto"/>
              <a:sym typeface="Roboto"/>
            </a:endParaRPr>
          </a:p>
          <a:p>
            <a:pPr indent="0" lvl="0" marL="0" rtl="0" algn="l">
              <a:spcBef>
                <a:spcPts val="0"/>
              </a:spcBef>
              <a:spcAft>
                <a:spcPts val="0"/>
              </a:spcAft>
              <a:buNone/>
            </a:pPr>
            <a:r>
              <a:t/>
            </a:r>
            <a:endParaRPr sz="19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pic>
        <p:nvPicPr>
          <p:cNvPr id="206" name="Google Shape;206;p33"/>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207" name="Google Shape;207;p33"/>
          <p:cNvSpPr txBox="1"/>
          <p:nvPr>
            <p:ph type="title"/>
          </p:nvPr>
        </p:nvSpPr>
        <p:spPr>
          <a:xfrm>
            <a:off x="150" y="2110050"/>
            <a:ext cx="91440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rgbClr val="9E9E9E"/>
                </a:solidFill>
              </a:rPr>
              <a:t>THANK YOU</a:t>
            </a:r>
            <a:endParaRPr b="1" sz="4800">
              <a:solidFill>
                <a:srgbClr val="9E9E9E"/>
              </a:solidFill>
            </a:endParaRPr>
          </a:p>
        </p:txBody>
      </p:sp>
      <p:sp>
        <p:nvSpPr>
          <p:cNvPr id="208" name="Google Shape;208;p33"/>
          <p:cNvSpPr txBox="1"/>
          <p:nvPr/>
        </p:nvSpPr>
        <p:spPr>
          <a:xfrm>
            <a:off x="3051000" y="2846550"/>
            <a:ext cx="304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9E9E9E"/>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2" name="Google Shape;82;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Our objective was to study the data provided and examine the existence of any meaningful correlations between levels of sales, fiscal years, regions covered by employees, and shipping times to various locations.</a:t>
            </a:r>
            <a:endParaRPr sz="1800"/>
          </a:p>
        </p:txBody>
      </p:sp>
      <p:graphicFrame>
        <p:nvGraphicFramePr>
          <p:cNvPr id="83" name="Google Shape;83;p15"/>
          <p:cNvGraphicFramePr/>
          <p:nvPr/>
        </p:nvGraphicFramePr>
        <p:xfrm>
          <a:off x="5071481" y="4552231"/>
          <a:ext cx="3000000" cy="3000000"/>
        </p:xfrm>
        <a:graphic>
          <a:graphicData uri="http://schemas.openxmlformats.org/drawingml/2006/table">
            <a:tbl>
              <a:tblPr>
                <a:noFill/>
                <a:tableStyleId>{9734C3C1-7D75-4B34-84EF-22A75833921E}</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4" name="Google Shape;84;p15"/>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8" name="Google Shape;88;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26075" y="357800"/>
            <a:ext cx="2211300" cy="478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DESCRIPTION</a:t>
            </a:r>
            <a:endParaRPr/>
          </a:p>
        </p:txBody>
      </p:sp>
      <p:pic>
        <p:nvPicPr>
          <p:cNvPr id="94" name="Google Shape;94;p16"/>
          <p:cNvPicPr preferRelativeResize="0"/>
          <p:nvPr/>
        </p:nvPicPr>
        <p:blipFill>
          <a:blip r:embed="rId3">
            <a:alphaModFix/>
          </a:blip>
          <a:stretch>
            <a:fillRect/>
          </a:stretch>
        </p:blipFill>
        <p:spPr>
          <a:xfrm>
            <a:off x="2437491" y="0"/>
            <a:ext cx="670651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100" name="Google Shape;100;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DBeaver</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solidFill>
                  <a:srgbClr val="000000"/>
                </a:solidFill>
              </a:rPr>
              <a:t>SQL</a:t>
            </a: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solidFill>
                  <a:srgbClr val="000000"/>
                </a:solidFill>
              </a:rPr>
              <a:t>Microsoft Excel </a:t>
            </a:r>
            <a:endParaRPr>
              <a:solidFill>
                <a:srgbClr val="000000"/>
              </a:solidFill>
            </a:endParaRPr>
          </a:p>
        </p:txBody>
      </p:sp>
      <p:pic>
        <p:nvPicPr>
          <p:cNvPr id="101" name="Google Shape;101;p17"/>
          <p:cNvPicPr preferRelativeResize="0"/>
          <p:nvPr/>
        </p:nvPicPr>
        <p:blipFill>
          <a:blip r:embed="rId3">
            <a:alphaModFix/>
          </a:blip>
          <a:stretch>
            <a:fillRect/>
          </a:stretch>
        </p:blipFill>
        <p:spPr>
          <a:xfrm>
            <a:off x="2335125" y="1841925"/>
            <a:ext cx="1751300" cy="767700"/>
          </a:xfrm>
          <a:prstGeom prst="rect">
            <a:avLst/>
          </a:prstGeom>
          <a:noFill/>
          <a:ln>
            <a:noFill/>
          </a:ln>
        </p:spPr>
      </p:pic>
      <p:pic>
        <p:nvPicPr>
          <p:cNvPr id="102" name="Google Shape;102;p17"/>
          <p:cNvPicPr preferRelativeResize="0"/>
          <p:nvPr/>
        </p:nvPicPr>
        <p:blipFill>
          <a:blip r:embed="rId4">
            <a:alphaModFix/>
          </a:blip>
          <a:stretch>
            <a:fillRect/>
          </a:stretch>
        </p:blipFill>
        <p:spPr>
          <a:xfrm>
            <a:off x="2256225" y="2908513"/>
            <a:ext cx="1751301" cy="658100"/>
          </a:xfrm>
          <a:prstGeom prst="rect">
            <a:avLst/>
          </a:prstGeom>
          <a:noFill/>
          <a:ln>
            <a:noFill/>
          </a:ln>
        </p:spPr>
      </p:pic>
      <p:pic>
        <p:nvPicPr>
          <p:cNvPr id="103" name="Google Shape;103;p17"/>
          <p:cNvPicPr preferRelativeResize="0"/>
          <p:nvPr/>
        </p:nvPicPr>
        <p:blipFill>
          <a:blip r:embed="rId5">
            <a:alphaModFix/>
          </a:blip>
          <a:stretch>
            <a:fillRect/>
          </a:stretch>
        </p:blipFill>
        <p:spPr>
          <a:xfrm>
            <a:off x="2483125" y="3865500"/>
            <a:ext cx="1104475" cy="110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109" name="Google Shape;109;p18"/>
          <p:cNvSpPr txBox="1"/>
          <p:nvPr>
            <p:ph idx="1" type="body"/>
          </p:nvPr>
        </p:nvSpPr>
        <p:spPr>
          <a:xfrm>
            <a:off x="460950" y="2155750"/>
            <a:ext cx="8222100" cy="2710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Impact of Employees on Sales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Sales (Yearly Sales/Top Selling Categories and Products)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Impact of Shipping Duration and Discounts</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Closeup from the side of a hand pushing a knob on an audio mixer" id="114" name="Google Shape;114;p19"/>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15" name="Google Shape;115;p19"/>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Impact of the People</a:t>
            </a:r>
            <a:endParaRPr>
              <a:solidFill>
                <a:schemeClr val="lt1"/>
              </a:solidFill>
            </a:endParaRPr>
          </a:p>
        </p:txBody>
      </p:sp>
      <p:sp>
        <p:nvSpPr>
          <p:cNvPr id="116" name="Google Shape;116;p1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This portion of the presentation will explore the impact that people had on the sales of the company.</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NUMBER OF TERRITORIES PER EMPLOYEE</a:t>
            </a:r>
            <a:endParaRPr/>
          </a:p>
        </p:txBody>
      </p:sp>
      <p:pic>
        <p:nvPicPr>
          <p:cNvPr id="122" name="Google Shape;122;p20" title="Chart"/>
          <p:cNvPicPr preferRelativeResize="0"/>
          <p:nvPr/>
        </p:nvPicPr>
        <p:blipFill>
          <a:blip r:embed="rId3">
            <a:alphaModFix/>
          </a:blip>
          <a:stretch>
            <a:fillRect/>
          </a:stretch>
        </p:blipFill>
        <p:spPr>
          <a:xfrm>
            <a:off x="1826791" y="1757075"/>
            <a:ext cx="5490426" cy="339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SALES VOLUME VS NUMBER OF TERRITORIES</a:t>
            </a:r>
            <a:endParaRPr/>
          </a:p>
        </p:txBody>
      </p:sp>
      <p:pic>
        <p:nvPicPr>
          <p:cNvPr id="128" name="Google Shape;128;p21" title="Chart"/>
          <p:cNvPicPr preferRelativeResize="0"/>
          <p:nvPr/>
        </p:nvPicPr>
        <p:blipFill>
          <a:blip r:embed="rId3">
            <a:alphaModFix/>
          </a:blip>
          <a:stretch>
            <a:fillRect/>
          </a:stretch>
        </p:blipFill>
        <p:spPr>
          <a:xfrm>
            <a:off x="1888388" y="1658825"/>
            <a:ext cx="5389122" cy="3332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